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98" r:id="rId2"/>
    <p:sldId id="292" r:id="rId3"/>
    <p:sldId id="282" r:id="rId4"/>
    <p:sldId id="283" r:id="rId5"/>
    <p:sldId id="295" r:id="rId6"/>
    <p:sldId id="296" r:id="rId7"/>
    <p:sldId id="300" r:id="rId8"/>
    <p:sldId id="301" r:id="rId9"/>
    <p:sldId id="284" r:id="rId10"/>
    <p:sldId id="302" r:id="rId11"/>
    <p:sldId id="303" r:id="rId12"/>
    <p:sldId id="294" r:id="rId1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E0E4"/>
    <a:srgbClr val="FFE3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48" y="5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9C352-A4D8-434D-9AAC-C87BFAB7F34E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EC71B-8DD3-4190-BEC1-DA6285B79D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0D7E5-C1EB-4B59-BF06-7317EA5DA6A5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06565-8BB9-4F1B-B707-43BE855D4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A9509-3C83-4BAC-A53B-1F68D88008C2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FB873-F662-4252-A093-E55A102CF8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18BD5-A36C-4F7A-8E7F-6DA9CC733234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8A03-A05A-4546-80D0-5347BB7E7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2FE66-78F2-4CE0-8542-8FAB26C813F1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FF3B1-00E7-4DFA-AD0C-F991A7B8A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EF730-1FB8-4D85-AD26-E27CE2D7C1D3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FA81D-255D-4A83-9B16-E6F4E0867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F3A49-BCAA-45C7-A32A-983BAEA74ACF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66AB-5F00-4A7F-9C3F-BF21D0990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BFDC-1796-4442-BF45-CE807A98D134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08F8E-A63B-4753-A935-37AF6654B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1AC2-622A-41D5-9006-336C36AF3AFA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1FEE2-52CD-4ACB-A4FC-46A0D7932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78F1E-AD91-4687-8B2E-D365CB6842EF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57D91-3BE0-44A8-98FC-420EE299D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E58A8-5E02-46CA-BB1F-044339B7F952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6F56B-3B90-4676-8368-9196D91FF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DDADD52-948E-488C-B0F9-F4CEA7651E20}" type="datetimeFigureOut">
              <a:rPr lang="ru-RU"/>
              <a:pPr>
                <a:defRPr/>
              </a:pPr>
              <a:t>15.05.2026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D244268-77FD-41B4-B1D5-28F36EF8E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learningapps.org/watch?v=p5cs3cb132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520" y="1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495600" y="900113"/>
            <a:ext cx="6643734" cy="15608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Орфографическая</a:t>
            </a:r>
          </a:p>
          <a:p>
            <a:pPr algn="ctr"/>
            <a:r>
              <a:rPr lang="ru-RU" sz="4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разминка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98101" y="4941168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497C722-E466-4D9F-89BF-2B79EE6FBAA5}"/>
              </a:ext>
            </a:extLst>
          </p:cNvPr>
          <p:cNvSpPr/>
          <p:nvPr/>
        </p:nvSpPr>
        <p:spPr>
          <a:xfrm>
            <a:off x="2073051" y="2918627"/>
            <a:ext cx="7488832" cy="18785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solidFill>
                  <a:schemeClr val="tx1"/>
                </a:solidFill>
              </a:rPr>
              <a:t>1.Рассказать правило о правописании приставок на З/С.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2.Записать под диктовку слова.</a:t>
            </a:r>
          </a:p>
        </p:txBody>
      </p:sp>
    </p:spTree>
    <p:extLst>
      <p:ext uri="{BB962C8B-B14F-4D97-AF65-F5344CB8AC3E}">
        <p14:creationId xmlns:p14="http://schemas.microsoft.com/office/powerpoint/2010/main" val="1782714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3352" y="1053582"/>
            <a:ext cx="11017224" cy="916397"/>
          </a:xfrm>
        </p:spPr>
        <p:txBody>
          <a:bodyPr/>
          <a:lstStyle/>
          <a:p>
            <a:pPr marL="0" indent="358775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ТРЕНИРОВКА</a:t>
            </a:r>
          </a:p>
          <a:p>
            <a:pPr marL="0" indent="358775">
              <a:buNone/>
            </a:pPr>
            <a:r>
              <a:rPr lang="ru-RU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Записать предложения с числительными</a:t>
            </a:r>
          </a:p>
        </p:txBody>
      </p:sp>
      <p:pic>
        <p:nvPicPr>
          <p:cNvPr id="4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1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80167" y="2853807"/>
            <a:ext cx="104653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1.В редакцию поступило более 570 писем.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Лежит книга с 569 страницами.</a:t>
            </a:r>
          </a:p>
        </p:txBody>
      </p:sp>
    </p:spTree>
    <p:extLst>
      <p:ext uri="{BB962C8B-B14F-4D97-AF65-F5344CB8AC3E}">
        <p14:creationId xmlns:p14="http://schemas.microsoft.com/office/powerpoint/2010/main" val="118597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672752" y="1124744"/>
            <a:ext cx="11017224" cy="916397"/>
          </a:xfrm>
        </p:spPr>
        <p:txBody>
          <a:bodyPr/>
          <a:lstStyle/>
          <a:p>
            <a:pPr marL="0" indent="358775" algn="ctr">
              <a:buNone/>
            </a:pPr>
            <a:r>
              <a:rPr lang="ru-RU" sz="4800" b="1" u="sng" dirty="0">
                <a:latin typeface="Arial" pitchFamily="34" charset="0"/>
                <a:cs typeface="Arial" pitchFamily="34" charset="0"/>
              </a:rPr>
              <a:t>КОНКУРС ДИКТОРОВ</a:t>
            </a:r>
          </a:p>
        </p:txBody>
      </p:sp>
      <p:pic>
        <p:nvPicPr>
          <p:cNvPr id="4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1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80167" y="2853807"/>
            <a:ext cx="1046538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1.Прочитать текст упражнения 528.</a:t>
            </a: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2. Произведение 368 и 54 равно 19 872, а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сумма этих чисел равна 422.</a:t>
            </a:r>
          </a:p>
        </p:txBody>
      </p:sp>
    </p:spTree>
    <p:extLst>
      <p:ext uri="{BB962C8B-B14F-4D97-AF65-F5344CB8AC3E}">
        <p14:creationId xmlns:p14="http://schemas.microsoft.com/office/powerpoint/2010/main" val="261775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5880" y="1124745"/>
            <a:ext cx="8229600" cy="639287"/>
          </a:xfrm>
        </p:spPr>
        <p:txBody>
          <a:bodyPr/>
          <a:lstStyle/>
          <a:p>
            <a:r>
              <a:rPr lang="ru-RU" sz="6000" b="1" dirty="0">
                <a:solidFill>
                  <a:srgbClr val="FF0000"/>
                </a:solidFill>
              </a:rPr>
              <a:t>Итоги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480" y="1988840"/>
            <a:ext cx="9289032" cy="4209331"/>
          </a:xfrm>
        </p:spPr>
        <p:txBody>
          <a:bodyPr/>
          <a:lstStyle/>
          <a:p>
            <a:r>
              <a:rPr lang="ru-RU" sz="3600" dirty="0"/>
              <a:t>Что я узнал о числительном на уроке?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39" y="2780928"/>
            <a:ext cx="400212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4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3520" y="1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063552" y="990474"/>
            <a:ext cx="6643734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Повторение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98101" y="4941168"/>
            <a:ext cx="1123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10BD23B-7478-4395-9C31-293B666E7B31}"/>
              </a:ext>
            </a:extLst>
          </p:cNvPr>
          <p:cNvSpPr/>
          <p:nvPr/>
        </p:nvSpPr>
        <p:spPr>
          <a:xfrm>
            <a:off x="1032094" y="2069976"/>
            <a:ext cx="9793088" cy="35855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>
                <a:ln w="0"/>
                <a:solidFill>
                  <a:schemeClr val="tx1"/>
                </a:solidFill>
              </a:rPr>
              <a:t>1.На какие вопросы отвечают количественные числительные?</a:t>
            </a:r>
          </a:p>
          <a:p>
            <a:r>
              <a:rPr lang="ru-RU" sz="3200" b="1" dirty="0">
                <a:ln w="0"/>
                <a:solidFill>
                  <a:schemeClr val="tx1"/>
                </a:solidFill>
              </a:rPr>
              <a:t>2.На какие разряды делятся количественные числительные?</a:t>
            </a:r>
          </a:p>
          <a:p>
            <a:r>
              <a:rPr lang="ru-RU" sz="3200" b="1" dirty="0">
                <a:ln w="0"/>
                <a:solidFill>
                  <a:schemeClr val="tx1"/>
                </a:solidFill>
              </a:rPr>
              <a:t>3.Распределить числительные по разрядам.</a:t>
            </a:r>
          </a:p>
          <a:p>
            <a:endParaRPr lang="ru-RU" sz="3200" b="1" dirty="0">
              <a:ln w="38100">
                <a:solidFill>
                  <a:sysClr val="windowText" lastClr="000000"/>
                </a:solidFill>
              </a:ln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3200" b="1" u="sng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https://learningapps.org/watch?v=p5cs3cb1321</a:t>
            </a:r>
            <a:r>
              <a:rPr lang="ru-RU" sz="3200" b="1" u="sng" dirty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  <a:p>
            <a:pPr algn="ctr"/>
            <a:endParaRPr lang="ru-RU" dirty="0">
              <a:ln w="38100">
                <a:solidFill>
                  <a:sysClr val="windowText" lastClr="000000"/>
                </a:solidFill>
              </a:ln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1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 b="5121"/>
          <a:stretch>
            <a:fillRect/>
          </a:stretch>
        </p:blipFill>
        <p:spPr bwMode="auto">
          <a:xfrm>
            <a:off x="983432" y="2411198"/>
            <a:ext cx="4267200" cy="332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47728" y="1581338"/>
            <a:ext cx="8208912" cy="2428892"/>
          </a:xfrm>
        </p:spPr>
        <p:txBody>
          <a:bodyPr anchor="t"/>
          <a:lstStyle/>
          <a:p>
            <a:pPr algn="ctr"/>
            <a:r>
              <a:rPr lang="ru-RU" sz="4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Числительные, обозначающие целые числа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242FBA-002E-4EF0-BD6C-A8775B2A80B7}"/>
              </a:ext>
            </a:extLst>
          </p:cNvPr>
          <p:cNvSpPr txBox="1"/>
          <p:nvPr/>
        </p:nvSpPr>
        <p:spPr>
          <a:xfrm>
            <a:off x="5375920" y="4365104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Цель: учиться склонять количественные числительные</a:t>
            </a:r>
          </a:p>
        </p:txBody>
      </p:sp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0566" y="1387238"/>
            <a:ext cx="5688632" cy="70788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ИЗУЧАЕМ ПРАВИЛО</a:t>
            </a:r>
          </a:p>
        </p:txBody>
      </p:sp>
      <p:pic>
        <p:nvPicPr>
          <p:cNvPr id="26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357167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F42BB8-CBA9-44FB-897A-CEFB23B43DAB}"/>
              </a:ext>
            </a:extLst>
          </p:cNvPr>
          <p:cNvSpPr txBox="1"/>
          <p:nvPr/>
        </p:nvSpPr>
        <p:spPr>
          <a:xfrm flipH="1">
            <a:off x="1127448" y="2538091"/>
            <a:ext cx="9577064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От 50  до 80</a:t>
            </a:r>
          </a:p>
          <a:p>
            <a:pPr algn="ctr"/>
            <a:endParaRPr lang="ru-RU" sz="4000" b="1" dirty="0"/>
          </a:p>
          <a:p>
            <a:r>
              <a:rPr lang="ru-RU" sz="4000" b="1" dirty="0"/>
              <a:t>При склонении изменяется каждое слово и каждый корень!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70BBE-443B-4710-813F-8D8697A36ECE}"/>
              </a:ext>
            </a:extLst>
          </p:cNvPr>
          <p:cNvSpPr txBox="1"/>
          <p:nvPr/>
        </p:nvSpPr>
        <p:spPr>
          <a:xfrm>
            <a:off x="1127448" y="5589240"/>
            <a:ext cx="9324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Наблюдение в таблице. Стр. 63, 1-ая графа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0566" y="1387238"/>
            <a:ext cx="5688632" cy="70788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ИЗУЧАЕМ ПРАВИЛО</a:t>
            </a:r>
          </a:p>
        </p:txBody>
      </p:sp>
      <p:pic>
        <p:nvPicPr>
          <p:cNvPr id="26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357167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F42BB8-CBA9-44FB-897A-CEFB23B43DAB}"/>
              </a:ext>
            </a:extLst>
          </p:cNvPr>
          <p:cNvSpPr txBox="1"/>
          <p:nvPr/>
        </p:nvSpPr>
        <p:spPr>
          <a:xfrm flipH="1">
            <a:off x="2617870" y="2996952"/>
            <a:ext cx="890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от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3DBA8-9A1C-4B82-9096-60450AD28257}"/>
              </a:ext>
            </a:extLst>
          </p:cNvPr>
          <p:cNvSpPr txBox="1"/>
          <p:nvPr/>
        </p:nvSpPr>
        <p:spPr>
          <a:xfrm>
            <a:off x="5530695" y="2972528"/>
            <a:ext cx="756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до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046B4D-39A0-485E-B8E9-10918D870276}"/>
              </a:ext>
            </a:extLst>
          </p:cNvPr>
          <p:cNvSpPr txBox="1"/>
          <p:nvPr/>
        </p:nvSpPr>
        <p:spPr>
          <a:xfrm>
            <a:off x="3571000" y="2396717"/>
            <a:ext cx="24233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828E51-D2BF-4FE3-B86A-B0118302A26E}"/>
              </a:ext>
            </a:extLst>
          </p:cNvPr>
          <p:cNvSpPr txBox="1"/>
          <p:nvPr/>
        </p:nvSpPr>
        <p:spPr>
          <a:xfrm>
            <a:off x="6888088" y="2410435"/>
            <a:ext cx="2367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80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7EED2E6-5163-4E16-90C1-C0BFCDBB066D}"/>
              </a:ext>
            </a:extLst>
          </p:cNvPr>
          <p:cNvSpPr/>
          <p:nvPr/>
        </p:nvSpPr>
        <p:spPr>
          <a:xfrm>
            <a:off x="1343472" y="3905989"/>
            <a:ext cx="9505055" cy="2248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Упр. 526, стр.61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Пятьдесят выступлений, семьдесят концертов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Т.п. </a:t>
            </a:r>
          </a:p>
          <a:p>
            <a:r>
              <a:rPr lang="ru-RU" sz="3200" b="1" dirty="0" err="1">
                <a:solidFill>
                  <a:schemeClr val="tx1"/>
                </a:solidFill>
              </a:rPr>
              <a:t>П.п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97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0566" y="1387238"/>
            <a:ext cx="5688632" cy="70788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ИЗУЧАЕМ ПРАВИЛО</a:t>
            </a:r>
          </a:p>
        </p:txBody>
      </p:sp>
      <p:pic>
        <p:nvPicPr>
          <p:cNvPr id="26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357167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F42BB8-CBA9-44FB-897A-CEFB23B43DAB}"/>
              </a:ext>
            </a:extLst>
          </p:cNvPr>
          <p:cNvSpPr txBox="1"/>
          <p:nvPr/>
        </p:nvSpPr>
        <p:spPr>
          <a:xfrm flipH="1">
            <a:off x="2250678" y="2782669"/>
            <a:ext cx="890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от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3DBA8-9A1C-4B82-9096-60450AD28257}"/>
              </a:ext>
            </a:extLst>
          </p:cNvPr>
          <p:cNvSpPr txBox="1"/>
          <p:nvPr/>
        </p:nvSpPr>
        <p:spPr>
          <a:xfrm>
            <a:off x="5215803" y="2668961"/>
            <a:ext cx="756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до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046B4D-39A0-485E-B8E9-10918D870276}"/>
              </a:ext>
            </a:extLst>
          </p:cNvPr>
          <p:cNvSpPr txBox="1"/>
          <p:nvPr/>
        </p:nvSpPr>
        <p:spPr>
          <a:xfrm>
            <a:off x="2845657" y="2095124"/>
            <a:ext cx="24233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500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828E51-D2BF-4FE3-B86A-B0118302A26E}"/>
              </a:ext>
            </a:extLst>
          </p:cNvPr>
          <p:cNvSpPr txBox="1"/>
          <p:nvPr/>
        </p:nvSpPr>
        <p:spPr>
          <a:xfrm>
            <a:off x="6096000" y="2156679"/>
            <a:ext cx="2367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900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D9565B-A30B-47AA-8B1F-A29F4BB596A2}"/>
              </a:ext>
            </a:extLst>
          </p:cNvPr>
          <p:cNvSpPr txBox="1"/>
          <p:nvPr/>
        </p:nvSpPr>
        <p:spPr>
          <a:xfrm>
            <a:off x="1199456" y="3568660"/>
            <a:ext cx="9793088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1.Анализ записи в таблице</a:t>
            </a:r>
          </a:p>
          <a:p>
            <a:r>
              <a:rPr lang="ru-RU" sz="3200" dirty="0"/>
              <a:t>2.Пример из упр.526.</a:t>
            </a:r>
          </a:p>
          <a:p>
            <a:r>
              <a:rPr lang="ru-RU" sz="3200" dirty="0"/>
              <a:t>Семьсот театров, шестьсот училищ</a:t>
            </a:r>
          </a:p>
          <a:p>
            <a:r>
              <a:rPr lang="ru-RU" sz="3200" b="1" dirty="0"/>
              <a:t>Т.п</a:t>
            </a:r>
            <a:r>
              <a:rPr lang="ru-RU" sz="3200" dirty="0"/>
              <a:t> </a:t>
            </a:r>
          </a:p>
          <a:p>
            <a:r>
              <a:rPr lang="ru-RU" sz="3200" b="1" dirty="0" err="1"/>
              <a:t>П.п</a:t>
            </a:r>
            <a:r>
              <a:rPr lang="ru-RU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432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7461C-8AEE-44EA-9AAD-1E377DDCE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836712"/>
            <a:ext cx="10972800" cy="1177516"/>
          </a:xfrm>
        </p:spPr>
        <p:txBody>
          <a:bodyPr/>
          <a:lstStyle/>
          <a:p>
            <a:r>
              <a:rPr lang="ru-RU" altLang="ru-RU" sz="6000" b="1" dirty="0">
                <a:latin typeface="Comic Sans MS" panose="030F0702030302020204" pitchFamily="66" charset="0"/>
              </a:rPr>
              <a:t>Физкультминутка</a:t>
            </a:r>
            <a:endParaRPr lang="ru-RU" sz="6000" dirty="0">
              <a:latin typeface="Comic Sans MS" panose="030F0702030302020204" pitchFamily="66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7C67B9-87DF-4C9E-A8F7-DB855F1126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60945" y="2114637"/>
            <a:ext cx="3670110" cy="410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3380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624" y="1178335"/>
            <a:ext cx="5688632" cy="707886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ИЗУЧАЕМ ПРАВИЛО</a:t>
            </a:r>
          </a:p>
        </p:txBody>
      </p:sp>
      <p:pic>
        <p:nvPicPr>
          <p:cNvPr id="26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357167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3DBA8-9A1C-4B82-9096-60450AD28257}"/>
              </a:ext>
            </a:extLst>
          </p:cNvPr>
          <p:cNvSpPr txBox="1"/>
          <p:nvPr/>
        </p:nvSpPr>
        <p:spPr>
          <a:xfrm>
            <a:off x="4610779" y="1909660"/>
            <a:ext cx="28083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300,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046B4D-39A0-485E-B8E9-10918D870276}"/>
              </a:ext>
            </a:extLst>
          </p:cNvPr>
          <p:cNvSpPr txBox="1"/>
          <p:nvPr/>
        </p:nvSpPr>
        <p:spPr>
          <a:xfrm>
            <a:off x="2199786" y="1936732"/>
            <a:ext cx="2663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/>
              <a:t>200,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828E51-D2BF-4FE3-B86A-B0118302A26E}"/>
              </a:ext>
            </a:extLst>
          </p:cNvPr>
          <p:cNvSpPr txBox="1"/>
          <p:nvPr/>
        </p:nvSpPr>
        <p:spPr>
          <a:xfrm>
            <a:off x="7025405" y="1956539"/>
            <a:ext cx="2367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/>
              <a:t>400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D9565B-A30B-47AA-8B1F-A29F4BB596A2}"/>
              </a:ext>
            </a:extLst>
          </p:cNvPr>
          <p:cNvSpPr txBox="1"/>
          <p:nvPr/>
        </p:nvSpPr>
        <p:spPr>
          <a:xfrm>
            <a:off x="1199456" y="3568660"/>
            <a:ext cx="9793088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1.Анализ записи в таблице</a:t>
            </a:r>
          </a:p>
          <a:p>
            <a:r>
              <a:rPr lang="ru-RU" sz="3200" dirty="0"/>
              <a:t>2.Пример из упр.526.</a:t>
            </a:r>
          </a:p>
          <a:p>
            <a:r>
              <a:rPr lang="ru-RU" sz="3200" dirty="0"/>
              <a:t>Триста песен </a:t>
            </a:r>
          </a:p>
          <a:p>
            <a:r>
              <a:rPr lang="ru-RU" sz="3200" b="1" dirty="0"/>
              <a:t>Т.п</a:t>
            </a:r>
            <a:r>
              <a:rPr lang="ru-RU" sz="3200" dirty="0"/>
              <a:t> </a:t>
            </a:r>
          </a:p>
          <a:p>
            <a:r>
              <a:rPr lang="ru-RU" sz="3200" b="1" dirty="0" err="1"/>
              <a:t>П.п</a:t>
            </a:r>
            <a:r>
              <a:rPr lang="ru-RU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281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3352" y="1053582"/>
            <a:ext cx="11017224" cy="916397"/>
          </a:xfrm>
        </p:spPr>
        <p:txBody>
          <a:bodyPr/>
          <a:lstStyle/>
          <a:p>
            <a:pPr marL="0" indent="358775" algn="ctr">
              <a:buNone/>
            </a:pPr>
            <a:r>
              <a:rPr lang="ru-RU" sz="5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ТРЕНИРОВКА</a:t>
            </a:r>
          </a:p>
          <a:p>
            <a:pPr marL="0" indent="358775">
              <a:buNone/>
            </a:pPr>
            <a:r>
              <a:rPr lang="ru-RU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Прочитать предложения с числительными</a:t>
            </a:r>
          </a:p>
        </p:txBody>
      </p:sp>
      <p:pic>
        <p:nvPicPr>
          <p:cNvPr id="4" name="Рисунок 5" descr="owl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96338" y="1"/>
            <a:ext cx="1871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80167" y="2853807"/>
            <a:ext cx="1046538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1)268 ветеранам войны были высланы открытки с поздравлениями.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2)Предложение было принято 79 голосами против 17.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3)Из 369 книг библиотеки в реконструкции нуждались 18.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theme1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1208</TotalTime>
  <Words>275</Words>
  <Application>Microsoft Office PowerPoint</Application>
  <PresentationFormat>Широкоэкранный</PresentationFormat>
  <Paragraphs>62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Тема3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Итоги</vt:lpstr>
    </vt:vector>
  </TitlesOfParts>
  <Company>Acer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числительное как часть речи</dc:title>
  <dc:creator>Ахметшина</dc:creator>
  <cp:lastModifiedBy>Наталья Белякова</cp:lastModifiedBy>
  <cp:revision>114</cp:revision>
  <dcterms:created xsi:type="dcterms:W3CDTF">2008-07-04T14:08:03Z</dcterms:created>
  <dcterms:modified xsi:type="dcterms:W3CDTF">2026-05-15T11:53:26Z</dcterms:modified>
</cp:coreProperties>
</file>